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266" r:id="rId7"/>
    <p:sldId id="259" r:id="rId8"/>
    <p:sldId id="262" r:id="rId9"/>
    <p:sldId id="260" r:id="rId10"/>
    <p:sldId id="261" r:id="rId11"/>
    <p:sldId id="263" r:id="rId12"/>
    <p:sldId id="267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7" r:id="rId22"/>
    <p:sldId id="310" r:id="rId23"/>
    <p:sldId id="276" r:id="rId24"/>
    <p:sldId id="277" r:id="rId25"/>
    <p:sldId id="278" r:id="rId26"/>
    <p:sldId id="282" r:id="rId27"/>
    <p:sldId id="283" r:id="rId28"/>
    <p:sldId id="284" r:id="rId29"/>
    <p:sldId id="285" r:id="rId30"/>
    <p:sldId id="286" r:id="rId31"/>
    <p:sldId id="281" r:id="rId32"/>
    <p:sldId id="287" r:id="rId33"/>
    <p:sldId id="279" r:id="rId34"/>
    <p:sldId id="288" r:id="rId35"/>
    <p:sldId id="289" r:id="rId36"/>
    <p:sldId id="290" r:id="rId37"/>
    <p:sldId id="292" r:id="rId38"/>
    <p:sldId id="280" r:id="rId39"/>
    <p:sldId id="291" r:id="rId40"/>
    <p:sldId id="293" r:id="rId41"/>
    <p:sldId id="311" r:id="rId42"/>
    <p:sldId id="296" r:id="rId43"/>
    <p:sldId id="297" r:id="rId44"/>
    <p:sldId id="294" r:id="rId45"/>
    <p:sldId id="295" r:id="rId46"/>
    <p:sldId id="298" r:id="rId47"/>
    <p:sldId id="312" r:id="rId48"/>
    <p:sldId id="300" r:id="rId49"/>
    <p:sldId id="301" r:id="rId50"/>
    <p:sldId id="302" r:id="rId51"/>
    <p:sldId id="299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3" r:id="rId60"/>
    <p:sldId id="314" r:id="rId61"/>
    <p:sldId id="315" r:id="rId62"/>
    <p:sldId id="316" r:id="rId63"/>
    <p:sldId id="264" r:id="rId64"/>
    <p:sldId id="268" r:id="rId6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Introducción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Diagnostico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Objetivos</a:t>
          </a:r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F4A56385-3827-49D1-B533-953BA75136B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Justificación </a:t>
          </a:r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es-ES" noProof="0" dirty="0"/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es-ES" noProof="0" dirty="0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Resumen</a:t>
          </a:r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5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5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5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1" presStyleCnt="5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5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5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D335376E-740A-4A47-BC5B-3381DE731CE0}" type="pres">
      <dgm:prSet presAssocID="{419DF63C-9792-4EF5-9125-1EEF4D07C33F}" presName="iconRect" presStyleLbl="node1" presStyleIdx="2" presStyleCnt="5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5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5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1B0B9210-632F-4BB5-B140-1FA20D3CF123}" type="pres">
      <dgm:prSet presAssocID="{1B1E513F-BEB7-483A-8F12-A8210AEF19E9}" presName="iconRect" presStyleLbl="node1" presStyleIdx="3" presStyleCnt="5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5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5"/>
      <dgm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C21BED67-1F13-4312-815B-B5C34DAA27F9}" type="pres">
      <dgm:prSet presAssocID="{F4A56385-3827-49D1-B533-953BA75136B7}" presName="iconRect" presStyleLbl="node1" presStyleIdx="4" presStyleCnt="5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Productos y entregables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Conclusiones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>
              <a:solidFill>
                <a:schemeClr val="bg1"/>
              </a:solidFill>
            </a:rPr>
            <a:t>Recomendaciones </a:t>
          </a:r>
          <a:endParaRPr lang="es-ES" noProof="0" dirty="0">
            <a:solidFill>
              <a:schemeClr val="bg1"/>
            </a:solidFill>
          </a:endParaRPr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Definición y alcance</a:t>
          </a:r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4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4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4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4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4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D335376E-740A-4A47-BC5B-3381DE731CE0}" type="pres">
      <dgm:prSet presAssocID="{419DF63C-9792-4EF5-9125-1EEF4D07C33F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4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4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1B0B9210-632F-4BB5-B140-1FA20D3CF123}" type="pres">
      <dgm:prSet presAssocID="{1B1E513F-BEB7-483A-8F12-A8210AEF19E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s-ES" sz="2800" noProof="0" dirty="0">
              <a:solidFill>
                <a:schemeClr val="tx1"/>
              </a:solidFill>
            </a:rPr>
            <a:t>En</a:t>
          </a:r>
          <a:r>
            <a:rPr lang="es-ES" sz="2800" baseline="0" noProof="0" dirty="0">
              <a:solidFill>
                <a:schemeClr val="tx1"/>
              </a:solidFill>
            </a:rPr>
            <a:t> nuestro Proyecto </a:t>
          </a:r>
          <a:endParaRPr lang="es-ES" sz="2800" noProof="0" dirty="0">
            <a:solidFill>
              <a:schemeClr val="tx1"/>
            </a:solidFill>
          </a:endParaRPr>
        </a:p>
      </dgm:t>
    </dgm:pt>
    <dgm:pt modelId="{68E16295-5968-427D-8FEC-140904115879}" type="parTrans" cxnId="{1514D9C3-0364-4D35-B599-B493CBB9F80D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C8FD5B74-EA17-4780-8EAB-5CC8C9F831ED}" type="sibTrans" cxnId="{1514D9C3-0364-4D35-B599-B493CBB9F80D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5395F473-4B00-496B-B453-6451BF799B09}">
      <dgm:prSet custT="1"/>
      <dgm:spPr>
        <a:noFill/>
        <a:ln>
          <a:noFill/>
        </a:ln>
      </dgm:spPr>
      <dgm:t>
        <a:bodyPr rtlCol="0"/>
        <a:lstStyle/>
        <a:p>
          <a:pPr rtl="0"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s-MX" sz="2800" noProof="0" dirty="0">
              <a:solidFill>
                <a:schemeClr val="bg1"/>
              </a:solidFill>
            </a:rPr>
            <a:t>Implementaremos un sistema que automatice algunas actividades del procedimiento de la SMV (PRO-GRE-RHH-035) Concurso Interno de Personal como la creación de la convocatoria y la gestión de sus filtros</a:t>
          </a:r>
          <a:endParaRPr lang="es-ES" sz="2800" noProof="0" dirty="0">
            <a:solidFill>
              <a:schemeClr val="bg1"/>
            </a:solidFill>
          </a:endParaRPr>
        </a:p>
      </dgm:t>
    </dgm:pt>
    <dgm:pt modelId="{9C1152B7-4D34-4CA0-9DDC-F21FD4AEAD28}" type="parTrans" cxnId="{5982C12B-3881-4E5F-910B-CA265FD5E102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169C7AF9-916F-47C4-A9C3-3ACADEA4D272}" type="sibTrans" cxnId="{5982C12B-3881-4E5F-910B-CA265FD5E102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Y="33480" custLinFactNeighborX="-2725" custLinFactNeighborY="-2273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 rtlCol="0"/>
        <a:lstStyle/>
        <a:p>
          <a:pPr rtl="0"/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 rtlCol="0"/>
        <a:lstStyle/>
        <a:p>
          <a:pPr rtl="0"/>
          <a:r>
            <a:rPr lang="es-ES" sz="2000" dirty="0">
              <a:solidFill>
                <a:schemeClr val="bg1"/>
              </a:solidFill>
            </a:rPr>
            <a:t>Objetivo 1. </a:t>
          </a:r>
          <a:br>
            <a:rPr lang="es-ES" sz="1600" dirty="0">
              <a:solidFill>
                <a:schemeClr val="bg1"/>
              </a:solidFill>
            </a:rPr>
          </a:br>
          <a:r>
            <a:rPr lang="es-ES" sz="1600" dirty="0">
              <a:solidFill>
                <a:schemeClr val="bg1"/>
              </a:solidFill>
            </a:rPr>
            <a:t>Aumentar el rendimiento de la empresa un 15% en comparación al primer semestre del 2022</a:t>
          </a:r>
          <a:r>
            <a:rPr lang="es-ES" sz="1600" noProof="1">
              <a:solidFill>
                <a:schemeClr val="bg1"/>
              </a:solidFill>
            </a:rPr>
            <a:t> </a:t>
          </a:r>
        </a:p>
      </dgm:t>
    </dgm:pt>
    <dgm:pt modelId="{A40BCF22-228C-4E6F-A028-7BBDE5C12E5A}" type="parTrans" cxnId="{8FB3CA80-DD34-4F68-B118-EAE12645570F}">
      <dgm:prSet/>
      <dgm:spPr/>
      <dgm:t>
        <a:bodyPr rtlCol="0"/>
        <a:lstStyle/>
        <a:p>
          <a:pPr rtl="0"/>
          <a:endParaRPr lang="es-ES" dirty="0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Objetivo 2.</a:t>
          </a:r>
          <a:b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Reducir las perdidas económicas en impresión de hojas en un 17% en comparación al primer semestre del 2022</a:t>
          </a:r>
          <a:r>
            <a:rPr lang="es-ES" sz="1600" kern="1200" noProof="1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4A66CBC3-2E89-46E5-B2EA-1705F05E6FDD}" type="parTrans" cxnId="{2E9E5A02-0CE8-4569-9B67-05EE24CE2438}">
      <dgm:prSet/>
      <dgm:spPr/>
      <dgm:t>
        <a:bodyPr rtlCol="0"/>
        <a:lstStyle/>
        <a:p>
          <a:pPr rtl="0"/>
          <a:endParaRPr lang="es-ES" dirty="0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2"/>
      <dgm:spPr/>
    </dgm:pt>
    <dgm:pt modelId="{8157E768-0524-44F1-8F00-7DF53576D2D6}" type="pres">
      <dgm:prSet presAssocID="{547F8894-C324-4B84-95BE-A51E4FE0FA16}" presName="sibTransNodeCircle" presStyleLbl="alignNode1" presStyleIdx="0" presStyleCnt="4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4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2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2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4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4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4675"/>
          <a:ext cx="6791323" cy="995920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01265" y="228757"/>
          <a:ext cx="547756" cy="54775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150288" y="4675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>
              <a:solidFill>
                <a:schemeClr val="bg1"/>
              </a:solidFill>
            </a:rPr>
            <a:t>Resumen</a:t>
          </a:r>
        </a:p>
      </dsp:txBody>
      <dsp:txXfrm>
        <a:off x="1150288" y="4675"/>
        <a:ext cx="5641034" cy="995920"/>
      </dsp:txXfrm>
    </dsp:sp>
    <dsp:sp modelId="{FA3369E0-5B38-4FDD-A9F5-22B9810A03F7}">
      <dsp:nvSpPr>
        <dsp:cNvPr id="0" name=""/>
        <dsp:cNvSpPr/>
      </dsp:nvSpPr>
      <dsp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301265" y="1473658"/>
          <a:ext cx="547756" cy="54775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150288" y="1249576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>
              <a:solidFill>
                <a:schemeClr val="bg1"/>
              </a:solidFill>
            </a:rPr>
            <a:t>Introducción</a:t>
          </a:r>
        </a:p>
      </dsp:txBody>
      <dsp:txXfrm>
        <a:off x="1150288" y="1249576"/>
        <a:ext cx="5641034" cy="995920"/>
      </dsp:txXfrm>
    </dsp:sp>
    <dsp:sp modelId="{DB8ABDAA-976A-4A84-A3C3-277080E19DCA}">
      <dsp:nvSpPr>
        <dsp:cNvPr id="0" name=""/>
        <dsp:cNvSpPr/>
      </dsp:nvSpPr>
      <dsp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01265" y="2718559"/>
          <a:ext cx="547756" cy="54775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150288" y="2494477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>
              <a:solidFill>
                <a:schemeClr val="bg1"/>
              </a:solidFill>
            </a:rPr>
            <a:t>Diagnostico</a:t>
          </a:r>
        </a:p>
      </dsp:txBody>
      <dsp:txXfrm>
        <a:off x="1150288" y="2494477"/>
        <a:ext cx="5641034" cy="995920"/>
      </dsp:txXfrm>
    </dsp:sp>
    <dsp:sp modelId="{C2FCE80A-DCA0-4D7F-8F72-19CB2337E588}">
      <dsp:nvSpPr>
        <dsp:cNvPr id="0" name=""/>
        <dsp:cNvSpPr/>
      </dsp:nvSpPr>
      <dsp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01265" y="3963460"/>
          <a:ext cx="547756" cy="54775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150288" y="3739377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>
              <a:solidFill>
                <a:schemeClr val="bg1"/>
              </a:solidFill>
            </a:rPr>
            <a:t>Objetivos</a:t>
          </a:r>
        </a:p>
      </dsp:txBody>
      <dsp:txXfrm>
        <a:off x="1150288" y="3739377"/>
        <a:ext cx="5641034" cy="995920"/>
      </dsp:txXfrm>
    </dsp:sp>
    <dsp:sp modelId="{343A76ED-9DD6-4B0A-830E-16ED952B3D06}">
      <dsp:nvSpPr>
        <dsp:cNvPr id="0" name=""/>
        <dsp:cNvSpPr/>
      </dsp:nvSpPr>
      <dsp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301265" y="5208360"/>
          <a:ext cx="547756" cy="54775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1150288" y="4984278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>
              <a:solidFill>
                <a:schemeClr val="bg1"/>
              </a:solidFill>
            </a:rPr>
            <a:t>Justificación </a:t>
          </a:r>
        </a:p>
      </dsp:txBody>
      <dsp:txXfrm>
        <a:off x="1150288" y="4984278"/>
        <a:ext cx="5641034" cy="995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2483"/>
          <a:ext cx="6791323" cy="1258927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80825" y="285742"/>
          <a:ext cx="692410" cy="692410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454061" y="248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0" dirty="0">
              <a:solidFill>
                <a:schemeClr val="bg1"/>
              </a:solidFill>
            </a:rPr>
            <a:t>Definición y alcance</a:t>
          </a:r>
        </a:p>
      </dsp:txBody>
      <dsp:txXfrm>
        <a:off x="1454061" y="2483"/>
        <a:ext cx="5337261" cy="1258927"/>
      </dsp:txXfrm>
    </dsp:sp>
    <dsp:sp modelId="{FA3369E0-5B38-4FDD-A9F5-22B9810A03F7}">
      <dsp:nvSpPr>
        <dsp:cNvPr id="0" name=""/>
        <dsp:cNvSpPr/>
      </dsp:nvSpPr>
      <dsp:spPr>
        <a:xfrm>
          <a:off x="0" y="1576143"/>
          <a:ext cx="6791323" cy="125892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380825" y="1859402"/>
          <a:ext cx="692410" cy="692410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454061" y="157614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0" dirty="0">
              <a:solidFill>
                <a:schemeClr val="bg1"/>
              </a:solidFill>
            </a:rPr>
            <a:t>Productos y entregables</a:t>
          </a:r>
        </a:p>
      </dsp:txBody>
      <dsp:txXfrm>
        <a:off x="1454061" y="1576143"/>
        <a:ext cx="5337261" cy="1258927"/>
      </dsp:txXfrm>
    </dsp:sp>
    <dsp:sp modelId="{DB8ABDAA-976A-4A84-A3C3-277080E19DCA}">
      <dsp:nvSpPr>
        <dsp:cNvPr id="0" name=""/>
        <dsp:cNvSpPr/>
      </dsp:nvSpPr>
      <dsp:spPr>
        <a:xfrm>
          <a:off x="0" y="3149803"/>
          <a:ext cx="6791323" cy="125892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80825" y="3433062"/>
          <a:ext cx="692410" cy="692410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454061" y="314980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0" dirty="0">
              <a:solidFill>
                <a:schemeClr val="bg1"/>
              </a:solidFill>
            </a:rPr>
            <a:t>Conclusiones</a:t>
          </a:r>
        </a:p>
      </dsp:txBody>
      <dsp:txXfrm>
        <a:off x="1454061" y="3149803"/>
        <a:ext cx="5337261" cy="1258927"/>
      </dsp:txXfrm>
    </dsp:sp>
    <dsp:sp modelId="{C2FCE80A-DCA0-4D7F-8F72-19CB2337E588}">
      <dsp:nvSpPr>
        <dsp:cNvPr id="0" name=""/>
        <dsp:cNvSpPr/>
      </dsp:nvSpPr>
      <dsp:spPr>
        <a:xfrm>
          <a:off x="0" y="4723463"/>
          <a:ext cx="6791323" cy="125892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80825" y="5006721"/>
          <a:ext cx="692410" cy="692410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454061" y="472346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0">
              <a:solidFill>
                <a:schemeClr val="bg1"/>
              </a:solidFill>
            </a:rPr>
            <a:t>Recomendaciones </a:t>
          </a:r>
          <a:endParaRPr lang="es-ES" sz="2200" kern="1200" noProof="0" dirty="0">
            <a:solidFill>
              <a:schemeClr val="bg1"/>
            </a:solidFill>
          </a:endParaRPr>
        </a:p>
      </dsp:txBody>
      <dsp:txXfrm>
        <a:off x="1454061" y="4723463"/>
        <a:ext cx="5337261" cy="1258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637812"/>
          <a:ext cx="6156323" cy="47092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rtlCol="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s-MX" sz="2800" kern="1200" noProof="0" dirty="0">
              <a:solidFill>
                <a:schemeClr val="bg1"/>
              </a:solidFill>
            </a:rPr>
            <a:t>Implementaremos un sistema que automatice algunas actividades del procedimiento de la SMV (PRO-GRE-RHH-035) Concurso Interno de Personal como la creación de la convocatoria y la gestión de sus filtros</a:t>
          </a:r>
          <a:endParaRPr lang="es-ES" sz="2800" kern="1200" noProof="0" dirty="0">
            <a:solidFill>
              <a:schemeClr val="bg1"/>
            </a:solidFill>
          </a:endParaRPr>
        </a:p>
      </dsp:txBody>
      <dsp:txXfrm>
        <a:off x="0" y="637812"/>
        <a:ext cx="6156323" cy="4709250"/>
      </dsp:txXfrm>
    </dsp:sp>
    <dsp:sp modelId="{8EFCDC49-2431-44A7-9E88-01190BAF5B19}">
      <dsp:nvSpPr>
        <dsp:cNvPr id="0" name=""/>
        <dsp:cNvSpPr/>
      </dsp:nvSpPr>
      <dsp:spPr>
        <a:xfrm>
          <a:off x="299428" y="518578"/>
          <a:ext cx="4309426" cy="64241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noProof="0" dirty="0">
              <a:solidFill>
                <a:schemeClr val="tx1"/>
              </a:solidFill>
            </a:rPr>
            <a:t>En</a:t>
          </a:r>
          <a:r>
            <a:rPr lang="es-ES" sz="2800" kern="1200" baseline="0" noProof="0" dirty="0">
              <a:solidFill>
                <a:schemeClr val="tx1"/>
              </a:solidFill>
            </a:rPr>
            <a:t> nuestro Proyecto </a:t>
          </a:r>
          <a:endParaRPr lang="es-ES" sz="2800" kern="1200" noProof="0" dirty="0">
            <a:solidFill>
              <a:schemeClr val="tx1"/>
            </a:solidFill>
          </a:endParaRPr>
        </a:p>
      </dsp:txBody>
      <dsp:txXfrm>
        <a:off x="299428" y="518578"/>
        <a:ext cx="4309426" cy="642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1283" y="0"/>
          <a:ext cx="5006206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Objetivo 1. </a:t>
          </a:r>
          <a:br>
            <a:rPr lang="es-ES" sz="1600" kern="1200" dirty="0">
              <a:solidFill>
                <a:schemeClr val="bg1"/>
              </a:solidFill>
            </a:rPr>
          </a:br>
          <a:r>
            <a:rPr lang="es-ES" sz="1600" kern="1200" dirty="0">
              <a:solidFill>
                <a:schemeClr val="bg1"/>
              </a:solidFill>
            </a:rPr>
            <a:t>Aumentar el rendimiento de la empresa un 15% en comparación al primer semestre del 2022</a:t>
          </a:r>
          <a:r>
            <a:rPr lang="es-ES" sz="1600" kern="1200" noProof="1">
              <a:solidFill>
                <a:schemeClr val="bg1"/>
              </a:solidFill>
            </a:rPr>
            <a:t> </a:t>
          </a:r>
        </a:p>
      </dsp:txBody>
      <dsp:txXfrm>
        <a:off x="1283" y="1653508"/>
        <a:ext cx="5006206" cy="2610802"/>
      </dsp:txXfrm>
    </dsp:sp>
    <dsp:sp modelId="{8157E768-0524-44F1-8F00-7DF53576D2D6}">
      <dsp:nvSpPr>
        <dsp:cNvPr id="0" name=""/>
        <dsp:cNvSpPr/>
      </dsp:nvSpPr>
      <dsp:spPr>
        <a:xfrm>
          <a:off x="1851685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1851685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1283" y="4351266"/>
          <a:ext cx="500620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5508110" y="0"/>
          <a:ext cx="5006206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Objetivo 2.</a:t>
          </a:r>
          <a:b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s-E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Reducir las perdidas económicas en impresión de hojas en un 17% en comparación al primer semestre del 2022</a:t>
          </a:r>
          <a:r>
            <a:rPr lang="es-ES" sz="1600" kern="1200" noProof="1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508110" y="1653508"/>
        <a:ext cx="5006206" cy="2610802"/>
      </dsp:txXfrm>
    </dsp:sp>
    <dsp:sp modelId="{AFA09309-0DCE-4477-82D3-AAF980A85A37}">
      <dsp:nvSpPr>
        <dsp:cNvPr id="0" name=""/>
        <dsp:cNvSpPr/>
      </dsp:nvSpPr>
      <dsp:spPr>
        <a:xfrm>
          <a:off x="7358512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7358512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5508110" y="4351266"/>
          <a:ext cx="500620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Proceso lineal básico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38390AF-CD18-4247-B621-7A0CE2B136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6F5CC0-9F60-40E0-805B-BDC1CD121A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6F3A4-EBCE-4DE4-9430-5B5CD0A520F6}" type="datetime1">
              <a:rPr lang="es-ES" smtClean="0"/>
              <a:t>07/12/2022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362285-BBB4-42CB-BA7F-0EE22D746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753F5B-3EA8-4645-BFBA-2B5A019D89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4F209-A6EB-4AFD-A60F-DE0A1B5B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047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92C9E-3745-4E20-BF82-780200EC990F}" type="datetime1">
              <a:rPr lang="es-ES" smtClean="0"/>
              <a:pPr/>
              <a:t>07/12/2022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01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44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003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77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77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49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93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63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09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3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998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anch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de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: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0" y="1514105"/>
            <a:ext cx="3923999" cy="2428613"/>
          </a:xfrm>
        </p:spPr>
        <p:txBody>
          <a:bodyPr rtlCol="0"/>
          <a:lstStyle/>
          <a:p>
            <a:pPr rtl="0"/>
            <a:r>
              <a:rPr lang="es-ES" dirty="0"/>
              <a:t>Análisis y Diseño de Sistemas II</a:t>
            </a:r>
          </a:p>
        </p:txBody>
      </p:sp>
      <p:pic>
        <p:nvPicPr>
          <p:cNvPr id="29" name="Marcador de posición de imagen 28" descr="Joven estudiante dibujando en una pizarra">
            <a:extLst>
              <a:ext uri="{FF2B5EF4-FFF2-40B4-BE49-F238E27FC236}">
                <a16:creationId xmlns:a16="http://schemas.microsoft.com/office/drawing/2014/main" id="{AE2FE2E9-1D1E-404B-A659-DD19B5D66B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0" y="4611900"/>
            <a:ext cx="4256871" cy="1948291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/>
              <a:t>-Bolaños Rodriguez, Henrry (i202015894)</a:t>
            </a:r>
          </a:p>
          <a:p>
            <a:pPr rtl="0"/>
            <a:r>
              <a:rPr lang="es-ES" sz="1800" dirty="0"/>
              <a:t>-Villar Gamión, Leonardo Alain (i202010568 )</a:t>
            </a:r>
          </a:p>
          <a:p>
            <a:pPr rtl="0"/>
            <a:r>
              <a:rPr lang="es-ES" sz="1800" dirty="0"/>
              <a:t>-Tullume Prado, Manuel Edwin (i202012083 )</a:t>
            </a:r>
          </a:p>
          <a:p>
            <a:pPr rtl="0"/>
            <a:r>
              <a:rPr lang="es-ES" sz="1800" dirty="0"/>
              <a:t>-Briceño Rosas, Andres Alberto (i202010220)</a:t>
            </a:r>
          </a:p>
          <a:p>
            <a:pPr rtl="0"/>
            <a:endParaRPr lang="es-ES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8" name="Picture 4" descr="Análisis y Diseño de Sistemas - Teorema">
            <a:extLst>
              <a:ext uri="{FF2B5EF4-FFF2-40B4-BE49-F238E27FC236}">
                <a16:creationId xmlns:a16="http://schemas.microsoft.com/office/drawing/2014/main" id="{5258BA55-0B14-C12B-2EF5-B837E4CED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12000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4B77B76-2AA0-61A4-3C9C-D2447338AE3F}"/>
              </a:ext>
            </a:extLst>
          </p:cNvPr>
          <p:cNvSpPr txBox="1"/>
          <p:nvPr/>
        </p:nvSpPr>
        <p:spPr>
          <a:xfrm>
            <a:off x="7873610" y="3942718"/>
            <a:ext cx="36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Concurso Interno de Personal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1BAD4C3C-4CCD-1FB4-36D9-3F316B3A9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88" y="274864"/>
            <a:ext cx="2210841" cy="1077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147" y="904328"/>
            <a:ext cx="10515600" cy="772107"/>
          </a:xfrm>
        </p:spPr>
        <p:txBody>
          <a:bodyPr rtlCol="0"/>
          <a:lstStyle/>
          <a:p>
            <a:pPr algn="ctr" rtl="0"/>
            <a:r>
              <a:rPr lang="es-ES" dirty="0"/>
              <a:t>Productos y Entregables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1026" name="Picture 2" descr="Ibm Rational Rhapsody Logo - 500x500 PNG Download - PNGkit">
            <a:extLst>
              <a:ext uri="{FF2B5EF4-FFF2-40B4-BE49-F238E27FC236}">
                <a16:creationId xmlns:a16="http://schemas.microsoft.com/office/drawing/2014/main" id="{3DBBA5A4-1F3F-13F1-7F7B-CCB07F97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31" y="2551308"/>
            <a:ext cx="5057338" cy="330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C1583142-5F36-CEAF-60F7-8CF577EF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0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D489A-3F83-8213-B855-3F8D996D3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BF728D7E-FAF1-4DCC-22D6-717783CF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" t="6359" r="4491" b="36205"/>
          <a:stretch/>
        </p:blipFill>
        <p:spPr>
          <a:xfrm>
            <a:off x="904876" y="2026768"/>
            <a:ext cx="10198400" cy="45147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2998DA-C4BF-C0B8-08B4-750F641C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7"/>
            <a:ext cx="10629900" cy="1326105"/>
          </a:xfrm>
        </p:spPr>
        <p:txBody>
          <a:bodyPr/>
          <a:lstStyle/>
          <a:p>
            <a:pPr algn="ctr"/>
            <a:r>
              <a:rPr lang="en-US" dirty="0"/>
              <a:t>Matriz de Actividades vs Requisitos Funcionales del CUN1</a:t>
            </a:r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3C6EA6C8-C375-0ECE-F258-8A8E088F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7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B322A1-9948-86AA-15C5-2C2443BB51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C99BA36E-B5E9-C8E3-DD06-7E598F0DD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7" t="6052" r="4492" b="6079"/>
          <a:stretch/>
        </p:blipFill>
        <p:spPr>
          <a:xfrm>
            <a:off x="1323975" y="1753862"/>
            <a:ext cx="9258300" cy="48208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F21242-168F-5E77-CE54-BD908BC6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0082"/>
            <a:ext cx="10629900" cy="1326105"/>
          </a:xfrm>
        </p:spPr>
        <p:txBody>
          <a:bodyPr/>
          <a:lstStyle/>
          <a:p>
            <a:pPr algn="ctr"/>
            <a:r>
              <a:rPr lang="en-US" dirty="0"/>
              <a:t>Matriz de Actividades vs Requisitos Funcionales del CUN2</a:t>
            </a:r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23A24459-E9E0-4C76-E06A-C297EDC6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56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76ED1E-A1B3-FE34-C266-190855CA1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15433371-E680-D748-E0C8-E9CB5E4F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5694" r="3633" b="52222"/>
          <a:stretch/>
        </p:blipFill>
        <p:spPr>
          <a:xfrm>
            <a:off x="311933" y="2476499"/>
            <a:ext cx="11041867" cy="3536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95BF6-44F2-7A64-1011-34FB450B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7"/>
            <a:ext cx="10629900" cy="1326105"/>
          </a:xfrm>
        </p:spPr>
        <p:txBody>
          <a:bodyPr/>
          <a:lstStyle/>
          <a:p>
            <a:pPr algn="ctr"/>
            <a:r>
              <a:rPr lang="en-US" dirty="0"/>
              <a:t>Matriz de Actividades vs Requisitos Funcionales del CUN3</a:t>
            </a:r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68931384-CC7D-4463-A543-B1213777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06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B1482B-4669-F1A9-C9CE-8296BAADD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44"/>
          <a:stretch/>
        </p:blipFill>
        <p:spPr>
          <a:xfrm>
            <a:off x="1152525" y="2152527"/>
            <a:ext cx="9886950" cy="42089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82A0CA-59E4-97D5-D349-37551524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37081"/>
            <a:ext cx="10629900" cy="772107"/>
          </a:xfrm>
        </p:spPr>
        <p:txBody>
          <a:bodyPr/>
          <a:lstStyle/>
          <a:p>
            <a:pPr algn="ctr"/>
            <a:r>
              <a:rPr lang="en-US" dirty="0"/>
              <a:t>Diagrama de Actividades del CUN2</a:t>
            </a:r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7C751164-BF49-0034-2D89-03B7029F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8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C7D8A1-2459-38FB-2CE0-E436151E5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10"/>
          <a:stretch/>
        </p:blipFill>
        <p:spPr>
          <a:xfrm>
            <a:off x="1033712" y="0"/>
            <a:ext cx="9863346" cy="6721475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DD22BAA0-3108-4A98-C9FB-74D97B69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7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BCD7342-899D-9005-1885-DC3A45D4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652"/>
            <a:ext cx="10629900" cy="1449216"/>
          </a:xfrm>
        </p:spPr>
        <p:txBody>
          <a:bodyPr/>
          <a:lstStyle/>
          <a:p>
            <a:pPr algn="ctr"/>
            <a:r>
              <a:rPr lang="en-US" dirty="0"/>
              <a:t>Matriz de Actividades vs Requisitos Funcionales del CUN2 </a:t>
            </a:r>
            <a:r>
              <a:rPr lang="en-US" dirty="0" err="1"/>
              <a:t>Mejorado</a:t>
            </a:r>
            <a:endParaRPr lang="en-US" dirty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B1135A82-64EC-979D-CCF9-E21B80809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" t="5694" r="3929" b="48333"/>
          <a:stretch/>
        </p:blipFill>
        <p:spPr>
          <a:xfrm>
            <a:off x="495299" y="2470078"/>
            <a:ext cx="10753411" cy="3779719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5165BF2-401D-EA20-9E05-84154B31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0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7678F7-A6BF-CD28-BCA5-D55D372A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05300" cy="6721472"/>
          </a:xfrm>
        </p:spPr>
        <p:txBody>
          <a:bodyPr/>
          <a:lstStyle/>
          <a:p>
            <a:r>
              <a:rPr lang="es-MX" dirty="0"/>
              <a:t>Diagrama de Actividades del CUN2 Mejorado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148988-F6B1-5B44-64F2-56C4F14DB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78"/>
          <a:stretch/>
        </p:blipFill>
        <p:spPr>
          <a:xfrm>
            <a:off x="4519627" y="638175"/>
            <a:ext cx="6931346" cy="5001295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C4480A67-EA73-44C9-80C0-2B041F87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292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7678F7-A6BF-CD28-BCA5-D55D372A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05300" cy="6721472"/>
          </a:xfrm>
        </p:spPr>
        <p:txBody>
          <a:bodyPr/>
          <a:lstStyle/>
          <a:p>
            <a:r>
              <a:rPr lang="es-MX" dirty="0"/>
              <a:t>Diagrama Entidad Relación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7F8B14-2DCD-EE90-EE96-7BCCBB6E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9" y="771788"/>
            <a:ext cx="5362804" cy="5099854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DC462C46-1148-DE9C-436F-B64DA5FD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4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30FCCAC-3E59-9A14-A327-2DAE6AF7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</a:t>
            </a:r>
            <a:r>
              <a:rPr lang="es-MX" dirty="0" err="1"/>
              <a:t>Analisis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19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BE2DB0-FB58-9328-3B0A-5AF8D329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04" y="885824"/>
            <a:ext cx="6263842" cy="4833516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BD3BB2D9-8C2D-3510-30E3-DA4B4698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8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r" rtl="0"/>
            <a:r>
              <a:rPr lang="es-ES" dirty="0">
                <a:solidFill>
                  <a:schemeClr val="bg1"/>
                </a:solidFill>
              </a:rPr>
              <a:t>Esquema del </a:t>
            </a:r>
            <a:r>
              <a:rPr lang="es-ES" dirty="0"/>
              <a:t>Proyecto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10" name="Marcador de contenido 2" descr="Marcador de posición de conteni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28561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026" name="Picture 2" descr="Formación Continua - Cibertec - Home | Facebook">
            <a:extLst>
              <a:ext uri="{FF2B5EF4-FFF2-40B4-BE49-F238E27FC236}">
                <a16:creationId xmlns:a16="http://schemas.microsoft.com/office/drawing/2014/main" id="{8EB2F5C8-8834-1B1D-D3EB-4FD71AB0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B90B541-761B-E31A-C109-225A13BB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Arquitectura de Analisis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C823292-BC66-CF6A-FBEB-38B51A93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088780"/>
            <a:ext cx="6368118" cy="4346240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20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8D7E0532-EC6A-BE50-35D4-FAD64489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1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89D6B-291F-475D-B25F-14FB21F1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General de Casos de Uso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6AB388-8C8E-F83C-4D2D-12B759C5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259681"/>
            <a:ext cx="6429025" cy="4194083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CFCD8C9-7E46-A446-E509-03763DE4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2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DAC2E0-D046-155B-2E13-6AC1A983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Diagrama de Casos de Uso según Analisis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8F9A1D-2BC5-B7C6-D55A-B4E4C364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512617"/>
            <a:ext cx="6648448" cy="3689888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22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3D95748E-53BF-2C40-67CB-0696BF08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1B7022-956B-59CE-2FA1-478D86B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Especificacion de Caso de Uso de Crear Convocatoria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00CEE0-7EB3-7664-169E-440D5D26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781288"/>
            <a:ext cx="6510731" cy="5045815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23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2A445090-9F26-3198-2EC1-CA44CD91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2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24</a:t>
            </a:fld>
            <a:endParaRPr lang="es-ES" noProof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89D39D-0E2E-9CC6-F478-6CBFA59E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70" y="624792"/>
            <a:ext cx="8684260" cy="5608415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59BD3856-3D8F-D51B-FC8C-922F1232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89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25</a:t>
            </a:fld>
            <a:endParaRPr lang="es-ES" noProof="0"/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FAAB038-0C33-D7F2-9FB7-182F18E6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64" y="358049"/>
            <a:ext cx="9272271" cy="6003426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B840C3FD-D133-23F2-A0F8-248AC1E6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4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26</a:t>
            </a:fld>
            <a:endParaRPr lang="es-ES" noProof="0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99266F0-5729-3D54-4045-4C3A905B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89" y="608183"/>
            <a:ext cx="8719821" cy="5641634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39578EB3-9160-FBE0-CC44-BCC63F1D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694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27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F75FB6-99A6-1C4E-C05A-B01D7452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19150"/>
            <a:ext cx="8105775" cy="521970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99B04555-26E0-35E3-0A21-520D117F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0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E9ED006-579F-EE1F-5627-BD9DC5FD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Diagrama de Clases del CU Crear Convocatoria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968D08-375E-9D6A-C514-28ECB590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656629"/>
            <a:ext cx="6648448" cy="5401864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28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2DCEC9B-5384-DBE7-6ECB-EA7F1343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7B24C2-6D95-6947-B454-9A558E1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Diagrama de Comunicaión del CU Crear Convocatoria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8EF19D-3336-37B0-AE43-C9C5D7B73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263300"/>
            <a:ext cx="6648448" cy="4188522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29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9F6BA230-0FCD-94AF-78ED-BEA35890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9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r" rtl="0"/>
            <a:r>
              <a:rPr lang="es-ES" dirty="0">
                <a:solidFill>
                  <a:schemeClr val="bg1"/>
                </a:solidFill>
              </a:rPr>
              <a:t>Esquema del </a:t>
            </a:r>
            <a:r>
              <a:rPr lang="es-ES" dirty="0"/>
              <a:t>Proyecto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10" name="Marcador de contenido 2" descr="Marcador de posición de conteni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169856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BAC84E4A-D090-D119-2A2F-D0473EE7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7DF052-DD24-EF1D-AD0A-E4816FA2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Especificacion de Caso de Uso de Registrarse en una Convocatoria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A99989-07F0-5121-7DDB-009AF875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230059"/>
            <a:ext cx="6648448" cy="4255005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30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7E88423A-6912-4B11-CE38-3ACBB9B9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2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31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32EBCD-C723-66ED-528B-C2B82A80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365624"/>
            <a:ext cx="8929688" cy="5995851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0CB98D6B-53E5-254B-071B-BA157E6F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5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32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3D850E-846D-1E58-4FCC-8CAEE820C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76212"/>
            <a:ext cx="7877175" cy="6253923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B948EDD5-18FF-53EF-6A05-8BF78B6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3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33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E9DA58-3B3D-327A-B71A-67FB70F9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243951"/>
            <a:ext cx="6048375" cy="6370097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C20FD7C2-1063-390F-6A09-60A6503E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38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34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D51F9B-1E3C-BB5B-4551-5B6BE9A9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3" y="485774"/>
            <a:ext cx="8977313" cy="5721013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34241ABB-C6E3-50DE-6D6A-D0EE8268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9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CDD08E3-1AF6-396B-7541-B9C8CA3A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del CU Registrarse a una Convocatoria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35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FC1821-940B-8E3B-2502-54D851FA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7" y="506048"/>
            <a:ext cx="6677024" cy="5280299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ECC78798-0F4A-7923-0307-FCD583AE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226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3615CD2-B839-E21B-5598-B25C115C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comunicación del Caso de Uso Registrase a una Convocatoria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36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72ED13-B533-2F98-C0FE-5CE6CCAF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9" y="1762125"/>
            <a:ext cx="7458263" cy="312420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AE336AF4-DE8E-16E5-0357-7D556BBB0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9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AC87205-7810-B444-C819-F37E688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Especificación de Caso de Uso Calificar CV's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37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779042-F3CB-5B09-FC77-7176499E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13" y="1103312"/>
            <a:ext cx="7280315" cy="451485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465850E3-68A7-532B-4E39-F0ABD4CA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43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38</a:t>
            </a:fld>
            <a:endParaRPr lang="es-ES" noProof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CB066F-47F4-7BC0-4645-76877AD3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29" y="504189"/>
            <a:ext cx="8957946" cy="5785165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E788016D-62D3-5C65-2376-002B9702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0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39</a:t>
            </a:fld>
            <a:endParaRPr lang="es-ES" noProof="0"/>
          </a:p>
        </p:txBody>
      </p:sp>
      <p:pic>
        <p:nvPicPr>
          <p:cNvPr id="3" name="Imagen 2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F9070062-E00B-9AF4-A9C4-85C9B0EC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6" y="333375"/>
            <a:ext cx="8494141" cy="602810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97AB2A1C-FB0D-317E-47BB-90CE4CF6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0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 rtlCol="0"/>
          <a:lstStyle/>
          <a:p>
            <a:pPr rtl="0"/>
            <a:r>
              <a:rPr lang="es-ES" dirty="0"/>
              <a:t>Resumen</a:t>
            </a:r>
          </a:p>
        </p:txBody>
      </p:sp>
      <p:graphicFrame>
        <p:nvGraphicFramePr>
          <p:cNvPr id="3" name="Marcador de contenido 2" descr="Marcador de posición de contenido de lista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27565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4" name="Picture 2" descr="Formación Continua - Cibertec - Home | Facebook">
            <a:extLst>
              <a:ext uri="{FF2B5EF4-FFF2-40B4-BE49-F238E27FC236}">
                <a16:creationId xmlns:a16="http://schemas.microsoft.com/office/drawing/2014/main" id="{950A2D9B-76C0-0042-E8B1-5A996A5E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40</a:t>
            </a:fld>
            <a:endParaRPr lang="es-ES" noProof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E10EE72-9D05-6882-475C-03B59315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9" y="0"/>
            <a:ext cx="8022742" cy="685800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27D39C54-C3A3-4AAE-E86E-BB57837B9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79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DC620C5-B621-0569-E2A5-533FED24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del Caso de Uso Calificar CV's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41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76ABFB-8079-435B-5EC3-0318BC0F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221580"/>
            <a:ext cx="7393233" cy="4414839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73E33C7-0CA7-23DF-57B5-2CF7FDBD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0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C89D064-0507-E1C2-02C8-1B6CF7E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Comunicación del Caso de Uso Calificar CV's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42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036E5C-585C-A466-00A6-262F1322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838200"/>
            <a:ext cx="7056527" cy="4765646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A145077-1B08-2B7C-D9E2-E81084CC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66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A1069A-0156-25ED-C507-A513BFB1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Especificación de Caso de Uso Calificar Pruebas de Conocimiento 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43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F22753-485C-C162-E5D7-D78A7A61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73" y="1026749"/>
            <a:ext cx="7555052" cy="4657726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E8A50709-56E6-F23F-65E0-C7C03079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53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44</a:t>
            </a:fld>
            <a:endParaRPr lang="es-ES" noProof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924F5EF-76C6-9791-7DB9-412F1B48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29" y="504189"/>
            <a:ext cx="8957946" cy="5785165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B06C045A-BE1A-5322-47DE-FFE2178B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77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45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44EA0E-8565-4F7E-14A1-76CA78B8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13729"/>
            <a:ext cx="9344025" cy="6030541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D2AC73E7-2ABD-3E6A-8DB3-BE617D77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97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46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A205DF-7B96-2435-E3D7-5105AB79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809625"/>
            <a:ext cx="8096250" cy="523875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E00730FF-B1EF-0E99-43E6-390FBF48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856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47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7E7050-1453-6CB4-6E42-1BF4D187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838200"/>
            <a:ext cx="8267700" cy="5328944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37EBB21E-21CA-0497-F415-A3425ADD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68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A41F898-986F-481A-4D5D-51F6858E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del Caso de Uso Calificar Pruebas de Conocimiento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48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27E0B7-19AD-5F92-962E-C5B53ED0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39" y="979903"/>
            <a:ext cx="7172481" cy="469485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6E1A6C74-CEC7-DF73-0136-E1CDDFCC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31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838CCC1-18C6-D87A-C404-3CC60C01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Comunicación del Caso de Uso Calificar Pruebas de Conocimiento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49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F6A9CA-E444-7375-8868-3A958BCB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790" y="727290"/>
            <a:ext cx="7058464" cy="4870193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C4C3CC5E-8D5B-BDB4-8283-C2233734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6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611078"/>
            <a:ext cx="4695825" cy="833663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</p:txBody>
      </p:sp>
      <p:pic>
        <p:nvPicPr>
          <p:cNvPr id="7" name="Marcador de posición de imagen 6" descr="Mujer con auriculares de realidad aumentada">
            <a:extLst>
              <a:ext uri="{FF2B5EF4-FFF2-40B4-BE49-F238E27FC236}">
                <a16:creationId xmlns:a16="http://schemas.microsoft.com/office/drawing/2014/main" id="{2052C005-14A2-483C-8C1A-A3D21FF82E0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305550" cy="6727855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2218611"/>
            <a:ext cx="4695826" cy="1924254"/>
          </a:xfrm>
        </p:spPr>
        <p:txBody>
          <a:bodyPr rtlCol="0">
            <a:normAutofit/>
          </a:bodyPr>
          <a:lstStyle/>
          <a:p>
            <a:pPr rtl="0"/>
            <a:r>
              <a:rPr lang="es-MX" noProof="1"/>
              <a:t>Nuestro sistema abarcará el mantenimiento del postulante y de diferentes convocatorias. Así tambien la evaluación y publicación de la prueba curricular y las pruebas de conocimientos</a:t>
            </a:r>
            <a:endParaRPr lang="es-ES" noProof="1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1026" name="Picture 2" descr="Examen de concepto, encuesta, pruebas. formulario de prueba con  portapapeles. marca de prueba en una carpeta. examinando. aprobar la prueba  y el examen de conocimientos. prueba de inteligencia. encuesta online.  lista de">
            <a:extLst>
              <a:ext uri="{FF2B5EF4-FFF2-40B4-BE49-F238E27FC236}">
                <a16:creationId xmlns:a16="http://schemas.microsoft.com/office/drawing/2014/main" id="{91EA4773-BD8D-EB4E-FB48-0F3FC6089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1" r="16017"/>
          <a:stretch/>
        </p:blipFill>
        <p:spPr bwMode="auto">
          <a:xfrm>
            <a:off x="0" y="0"/>
            <a:ext cx="6305550" cy="67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6DDCAE4E-D7BD-2E47-CF86-0D30EC85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C35291-1374-59DC-70B8-110804E2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4"/>
            <a:ext cx="4305300" cy="6721472"/>
          </a:xfrm>
        </p:spPr>
        <p:txBody>
          <a:bodyPr/>
          <a:lstStyle/>
          <a:p>
            <a:r>
              <a:rPr lang="en-US" dirty="0"/>
              <a:t>Modelo de Diseño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21AE20-7970-7F03-C5C2-FBC0F3FC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367852"/>
            <a:ext cx="6527509" cy="5870652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50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338FB1D7-95B1-6CC3-E2B8-C9EFE35B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46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983D42-E8F5-69D6-D86A-0519862A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Diagrama de </a:t>
            </a:r>
            <a:r>
              <a:rPr lang="en-US" dirty="0" err="1"/>
              <a:t>Capas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20F3DD-B178-FAD1-4DFF-1F435FB7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930879"/>
            <a:ext cx="6470277" cy="4723302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51</a:t>
            </a:fld>
            <a:endParaRPr lang="es-ES" noProof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1CCFCA21-34B6-CC3B-C42C-0250A9BB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778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1FC80AE-6AEF-5E60-6FCF-1E286D5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 Diseño del Caso de Uso Crear Convocatoria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52</a:t>
            </a:fld>
            <a:endParaRPr lang="es-E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8728850-57A1-EFB3-F90D-591BB028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58" y="962025"/>
            <a:ext cx="6537967" cy="4412570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A9B37C79-6A2D-481F-3766-70CE33FF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832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C77A53-8C95-79E7-73F0-E7EFE3C8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Diagrama de Secuencia del Caso de Uso Crear Convocatoria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53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B08A3-616E-7F04-AA70-6A2DBA15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1370448"/>
            <a:ext cx="7372350" cy="3980578"/>
          </a:xfrm>
          <a:prstGeom prst="rect">
            <a:avLst/>
          </a:prstGeom>
        </p:spPr>
      </p:pic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F2DE23CE-6F7D-6CEF-1442-B09CF924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6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124CA-52E7-7EF1-B264-75DF7FD0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 Diseño del Caso de Uso Registrarse  a una Convocatoria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54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FBE8FD-2B48-DFE6-B30F-82039AA9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371599"/>
            <a:ext cx="7945634" cy="3819525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FDD57DF5-1919-9C3D-A2C5-59437D96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677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264CD-4580-6C92-9AE0-185E5F67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Secuencia del Caso de Uso Registrarse a una Convocatoria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55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577A8A-B6B5-AE2A-771F-34B4B1D3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61" y="657225"/>
            <a:ext cx="6848299" cy="4879509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0B3059AE-FBFD-6E29-C4E6-B879BE2F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35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079A9-F2B1-2295-28E5-DFF4C0D8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 Diseño del Caso de Uso Calificar CV´s 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56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98A412-35BC-B9B6-921E-3DF627A0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59" y="885825"/>
            <a:ext cx="6591701" cy="4550242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0DAF0E44-4770-E64E-144D-3598CA66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58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8357-C642-0613-26A5-33170F21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Secuencia del Caso de Uso Calificar CV's</a:t>
            </a:r>
            <a:endParaRPr lang="es-PE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AD4AC49-39C6-9CDD-8AE3-13B4B8D46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192" y="1280816"/>
            <a:ext cx="7321841" cy="415984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57</a:t>
            </a:fld>
            <a:endParaRPr lang="es-ES" noProof="0"/>
          </a:p>
        </p:txBody>
      </p:sp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36AEC162-C759-E687-41E1-EB1100D8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33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D651E-A0A6-0529-8988-BFD3C19C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clases de Diseño del Caso de Uso Calificar Pruebas de Conocimiento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33A9C4-9BF1-5D7C-1A60-A88A92CD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25" y="885825"/>
            <a:ext cx="7391633" cy="4743450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0011FDC2-4A71-6B9E-930D-D69DC95D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91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46B45-CAA4-1F44-D988-E8F9A2BB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Secuencia del Caso de Uso Calificar Pruebas de Conocimiento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9C51BB-26E4-B10B-397A-FE41DFDAF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59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1533AB-249E-F920-2C80-CC6859F6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324592"/>
            <a:ext cx="6791325" cy="4072289"/>
          </a:xfrm>
          <a:prstGeom prst="rect">
            <a:avLst/>
          </a:prstGeom>
        </p:spPr>
      </p:pic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BAE4E26A-3516-707C-2F18-ED438AF1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4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04616" cy="833663"/>
          </a:xfrm>
        </p:spPr>
        <p:txBody>
          <a:bodyPr rtlCol="0"/>
          <a:lstStyle/>
          <a:p>
            <a:pPr rtl="0"/>
            <a:r>
              <a:rPr lang="es-ES" dirty="0"/>
              <a:t>Diagnostico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400" noProof="1"/>
              <a:t> En el ámbito Económico, aumentar el rendimiento de la empresa solicitante.</a:t>
            </a:r>
          </a:p>
          <a:p>
            <a:pPr marL="0" indent="0" rtl="0">
              <a:buNone/>
            </a:pPr>
            <a:endParaRPr lang="es-ES" sz="2400" noProof="1"/>
          </a:p>
          <a:p>
            <a:pPr rtl="0"/>
            <a:r>
              <a:rPr lang="es-ES" sz="2400" noProof="1"/>
              <a:t> En el ámbito Social, mayor eficiencia en la búsqueda de puestos laborales.</a:t>
            </a:r>
          </a:p>
          <a:p>
            <a:pPr marL="0" indent="0" rtl="0">
              <a:buNone/>
            </a:pPr>
            <a:endParaRPr lang="es-ES" sz="2400" noProof="1"/>
          </a:p>
          <a:p>
            <a:pPr rtl="0"/>
            <a:r>
              <a:rPr lang="es-PE" sz="2400" dirty="0"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En el ámbito Ecológico </a:t>
            </a:r>
            <a:r>
              <a:rPr lang="es-ES" sz="2400" noProof="1"/>
              <a:t>, reducción del uso de pael.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DF3A02-0DE3-05B7-30A9-701A7595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32" y="1248841"/>
            <a:ext cx="4679921" cy="4360317"/>
          </a:xfrm>
          <a:prstGeom prst="rect">
            <a:avLst/>
          </a:prstGeom>
        </p:spPr>
      </p:pic>
      <p:pic>
        <p:nvPicPr>
          <p:cNvPr id="6" name="Picture 2" descr="Formación Continua - Cibertec - Home | Facebook">
            <a:extLst>
              <a:ext uri="{FF2B5EF4-FFF2-40B4-BE49-F238E27FC236}">
                <a16:creationId xmlns:a16="http://schemas.microsoft.com/office/drawing/2014/main" id="{17339CA8-6D2D-23AB-42D2-0FFD7BAA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3404616" cy="833663"/>
          </a:xfrm>
        </p:spPr>
        <p:txBody>
          <a:bodyPr rtlCol="0"/>
          <a:lstStyle/>
          <a:p>
            <a:pPr rtl="0"/>
            <a:r>
              <a:rPr lang="es-ES" dirty="0" err="1"/>
              <a:t>Concluciones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400" noProof="1"/>
              <a:t>La utilización de la tecnología, de manera correcta, puede mejorar la eficiencia y la efectividad de procedimientos largos logrando grandes beneficios para la empresa</a:t>
            </a:r>
          </a:p>
          <a:p>
            <a:pPr rtl="0"/>
            <a:r>
              <a:rPr lang="es-ES" sz="2400" noProof="1"/>
              <a:t> La utilización de un sistema ligado a una base de datos ocacionará un mejor manejo de toda la información de esta.</a:t>
            </a:r>
          </a:p>
          <a:p>
            <a:pPr rtl="0"/>
            <a:r>
              <a:rPr lang="es-PE" sz="2400" noProof="1">
                <a:latin typeface="Arial" panose="020B0604020202020204" pitchFamily="34" charset="0"/>
                <a:ea typeface="Batang" panose="02030600000101010101" pitchFamily="18" charset="-127"/>
              </a:rPr>
              <a:t>La utilización de la tecnología ayudará al futuro del mundo gracias a sus benefecios referidos al medio ambiente</a:t>
            </a:r>
            <a:endParaRPr lang="es-ES" sz="2400" noProof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60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17C264-172E-7142-64AA-655EE55D4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57" y="1654728"/>
            <a:ext cx="2757488" cy="3429000"/>
          </a:xfrm>
          <a:prstGeom prst="rect">
            <a:avLst/>
          </a:prstGeom>
        </p:spPr>
      </p:pic>
      <p:pic>
        <p:nvPicPr>
          <p:cNvPr id="5" name="Picture 2" descr="Formación Continua - Cibertec - Home | Facebook">
            <a:extLst>
              <a:ext uri="{FF2B5EF4-FFF2-40B4-BE49-F238E27FC236}">
                <a16:creationId xmlns:a16="http://schemas.microsoft.com/office/drawing/2014/main" id="{E38E2562-CF03-7CDE-C277-8758AC00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31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 Recomendaciones para tener reuniones de trabajo efectivas">
            <a:extLst>
              <a:ext uri="{FF2B5EF4-FFF2-40B4-BE49-F238E27FC236}">
                <a16:creationId xmlns:a16="http://schemas.microsoft.com/office/drawing/2014/main" id="{E1D2CC1C-BB3D-37A7-0C79-2D063DBE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505" y="1125698"/>
            <a:ext cx="5629062" cy="42217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303301"/>
            <a:ext cx="4695825" cy="1449216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es-ES" dirty="0"/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La utilización de la tecnología, de manera correcta, puede mejorar la eficiencia y la efectividad de procedimientos largos logrando grandes beneficios para la empresa</a:t>
            </a:r>
          </a:p>
          <a:p>
            <a:pPr rtl="0"/>
            <a:r>
              <a:rPr lang="es-ES" noProof="1"/>
              <a:t> La utilización de un sistema ligado a una base de datos ocacionará un mejor manejo de toda la información de esta.</a:t>
            </a:r>
          </a:p>
          <a:p>
            <a:pPr rtl="0"/>
            <a:r>
              <a:rPr lang="es-PE" noProof="1"/>
              <a:t>La utilización de la tecnología ayudará al futuro del mundo gracias a sus benefecios referidos al medio ambiente</a:t>
            </a:r>
            <a:endParaRPr lang="es-ES" noProof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/>
              <a:t>PÁGINA </a:t>
            </a:r>
            <a:fld id="{4A9B5881-4007-4345-955A-79C2656F0C49}" type="slidenum">
              <a:rPr lang="es-ES" smtClean="0"/>
              <a:pPr rtl="0">
                <a:spcAft>
                  <a:spcPts val="600"/>
                </a:spcAft>
              </a:pPr>
              <a:t>61</a:t>
            </a:fld>
            <a:endParaRPr lang="es-ES"/>
          </a:p>
        </p:txBody>
      </p:sp>
      <p:pic>
        <p:nvPicPr>
          <p:cNvPr id="5" name="Picture 2" descr="Formación Continua - Cibertec - Home | Facebook">
            <a:extLst>
              <a:ext uri="{FF2B5EF4-FFF2-40B4-BE49-F238E27FC236}">
                <a16:creationId xmlns:a16="http://schemas.microsoft.com/office/drawing/2014/main" id="{BDC5B47E-FB29-114E-7E1F-30C14B63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855"/>
            <a:ext cx="3678936" cy="772107"/>
          </a:xfrm>
        </p:spPr>
        <p:txBody>
          <a:bodyPr rtlCol="0"/>
          <a:lstStyle/>
          <a:p>
            <a:pPr rtl="0"/>
            <a:r>
              <a:rPr lang="es-ES" dirty="0"/>
              <a:t>Objetivos</a:t>
            </a:r>
          </a:p>
        </p:txBody>
      </p:sp>
      <p:graphicFrame>
        <p:nvGraphicFramePr>
          <p:cNvPr id="10" name="Marcador de contenido 2" descr="Marcador de posición de contenido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396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Mapa con anclaje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8689" y="2684693"/>
            <a:ext cx="624548" cy="624548"/>
          </a:xfrm>
          <a:prstGeom prst="rect">
            <a:avLst/>
          </a:prstGeom>
        </p:spPr>
      </p:pic>
      <p:pic>
        <p:nvPicPr>
          <p:cNvPr id="14" name="Gráfico 13" descr="Letrero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áfico 15" descr="Escena de cañón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8763" y="2684693"/>
            <a:ext cx="624548" cy="62454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 descr="Formación Continua - Cibertec - Home | Facebook">
            <a:extLst>
              <a:ext uri="{FF2B5EF4-FFF2-40B4-BE49-F238E27FC236}">
                <a16:creationId xmlns:a16="http://schemas.microsoft.com/office/drawing/2014/main" id="{9DADB5D5-7B3B-172A-A74E-C8FA2FBCC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Justificación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dirty="0"/>
              <a:t>Nuestro proyecto traerá beneficios a la empresa en el sector económico reduciendo el gasto en impresiones, aumentará el rendimiento en esta mediante la inmediata y rápida búsqueda de nuevo personal.</a:t>
            </a:r>
            <a:endParaRPr lang="es-ES" sz="1800" dirty="0"/>
          </a:p>
          <a:p>
            <a:pPr rtl="0"/>
            <a:r>
              <a:rPr lang="es-ES" sz="1800" b="1" dirty="0"/>
              <a:t>Beneficiarios directos: </a:t>
            </a:r>
            <a:br>
              <a:rPr lang="es-ES" sz="1800" dirty="0"/>
            </a:br>
            <a:r>
              <a:rPr lang="es-MX" sz="1800" dirty="0"/>
              <a:t>Todas las personas relacionadas directamente con la empresa (gerente general, empleados, jefes de área, etc.), así también como los postulantes ya que a estos les afectara de manera directa nuestras mejoras implementando el sistema</a:t>
            </a:r>
            <a:endParaRPr lang="es-ES" sz="1800" dirty="0"/>
          </a:p>
          <a:p>
            <a:pPr rtl="0"/>
            <a:r>
              <a:rPr lang="es-ES" sz="1800" b="1" dirty="0"/>
              <a:t>Beneficiarios indirectos: </a:t>
            </a:r>
            <a:br>
              <a:rPr lang="es-ES" sz="1800" dirty="0"/>
            </a:br>
            <a:r>
              <a:rPr lang="es-MX" sz="1800" dirty="0"/>
              <a:t>Los clientes de la empresa se verán beneficiados ya que la empresa tendrá un mejor rendimiento por ofrecer a sus clientes</a:t>
            </a:r>
            <a:endParaRPr lang="es-ES" sz="1800" dirty="0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3" name="Picture 2" descr="Formación Continua - Cibertec - Home | Facebook">
            <a:extLst>
              <a:ext uri="{FF2B5EF4-FFF2-40B4-BE49-F238E27FC236}">
                <a16:creationId xmlns:a16="http://schemas.microsoft.com/office/drawing/2014/main" id="{5F9C45C7-7631-B714-1365-EA7DA9B9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18" y="5714636"/>
            <a:ext cx="635364" cy="6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611078"/>
            <a:ext cx="4695825" cy="833663"/>
          </a:xfrm>
        </p:spPr>
        <p:txBody>
          <a:bodyPr rtlCol="0"/>
          <a:lstStyle/>
          <a:p>
            <a:pPr rtl="0"/>
            <a:r>
              <a:rPr lang="es-ES" dirty="0"/>
              <a:t>Definición y alcance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2218611"/>
            <a:ext cx="4695826" cy="3091620"/>
          </a:xfrm>
        </p:spPr>
        <p:txBody>
          <a:bodyPr rtlCol="0">
            <a:normAutofit/>
          </a:bodyPr>
          <a:lstStyle/>
          <a:p>
            <a:pPr rtl="0"/>
            <a:r>
              <a:rPr lang="es-MX" noProof="1"/>
              <a:t>Nuestro sistema lo utilizaran 3 personas:</a:t>
            </a:r>
            <a:r>
              <a:rPr lang="es-PE" sz="1800" dirty="0">
                <a:effectLst/>
                <a:latin typeface="Calibri" panose="020F0502020204030204" pitchFamily="34" charset="0"/>
                <a:ea typeface="Batang" panose="02030600000101010101" pitchFamily="18" charset="-127"/>
              </a:rPr>
              <a:t> -La primera será el jefe de la Unidad de Recursos Humanos.</a:t>
            </a:r>
          </a:p>
          <a:p>
            <a:pPr marL="0" indent="0" rtl="0">
              <a:buNone/>
            </a:pPr>
            <a:r>
              <a:rPr lang="es-PE" sz="1800" noProof="1">
                <a:latin typeface="Calibri" panose="020F0502020204030204" pitchFamily="34" charset="0"/>
                <a:ea typeface="Batang" panose="02030600000101010101" pitchFamily="18" charset="-127"/>
              </a:rPr>
              <a:t>    -</a:t>
            </a:r>
            <a:r>
              <a:rPr lang="es-PE" sz="1800" dirty="0">
                <a:effectLst/>
                <a:latin typeface="Calibri" panose="020F0502020204030204" pitchFamily="34" charset="0"/>
                <a:ea typeface="Batang" panose="02030600000101010101" pitchFamily="18" charset="-127"/>
              </a:rPr>
              <a:t>La segunda persona que podrá utilizar nuestro sistema será el postulante.</a:t>
            </a:r>
          </a:p>
          <a:p>
            <a:pPr marL="0" indent="0" rtl="0">
              <a:buNone/>
            </a:pPr>
            <a:r>
              <a:rPr lang="es-PE" sz="1800" noProof="1">
                <a:latin typeface="Calibri" panose="020F0502020204030204" pitchFamily="34" charset="0"/>
                <a:ea typeface="Batang" panose="02030600000101010101" pitchFamily="18" charset="-127"/>
              </a:rPr>
              <a:t>    -</a:t>
            </a:r>
            <a:r>
              <a:rPr lang="es-PE" sz="1800" dirty="0">
                <a:effectLst/>
                <a:latin typeface="Calibri" panose="020F0502020204030204" pitchFamily="34" charset="0"/>
                <a:ea typeface="Batang" panose="02030600000101010101" pitchFamily="18" charset="-127"/>
              </a:rPr>
              <a:t>Y la última persona será el profesional encargado del proceso de selección de personal de la Unidad de Recursos Humanos</a:t>
            </a:r>
            <a:endParaRPr lang="es-ES" noProof="1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1030" name="Picture 6" descr="Alcance del trabajo, definir el trabajo a realizar documento de acuerdo,  plan o estrategia en la gestión de proyectos, concepto de objetivo y  objetivo, gerente de proyecto de hombre de negocios inteligente">
            <a:extLst>
              <a:ext uri="{FF2B5EF4-FFF2-40B4-BE49-F238E27FC236}">
                <a16:creationId xmlns:a16="http://schemas.microsoft.com/office/drawing/2014/main" id="{E259C340-C776-1109-AFFD-2594A4E36352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r="187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79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477_TF34098415_Win32" id="{9D3849FF-D0D7-4E23-91A4-B170C59C366B}" vid="{9C5BA8EA-4D55-43AE-925A-C167558E834F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9969FA-0C19-40F2-9B6F-EADA7B231A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CFB5EA-1DDA-4423-A8FC-85579F36DE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7B5194-E537-408E-9CFF-66A6141D5DE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curso empresarial clásica con animación</Template>
  <TotalTime>849</TotalTime>
  <Words>915</Words>
  <Application>Microsoft Office PowerPoint</Application>
  <PresentationFormat>Panorámica</PresentationFormat>
  <Paragraphs>154</Paragraphs>
  <Slides>61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Tema de Office</vt:lpstr>
      <vt:lpstr>Análisis y Diseño de Sistemas II</vt:lpstr>
      <vt:lpstr>Esquema del Proyecto</vt:lpstr>
      <vt:lpstr>Esquema del Proyecto</vt:lpstr>
      <vt:lpstr>Resumen</vt:lpstr>
      <vt:lpstr>Introducción</vt:lpstr>
      <vt:lpstr>Diagnostico</vt:lpstr>
      <vt:lpstr>Objetivos</vt:lpstr>
      <vt:lpstr>Justificación</vt:lpstr>
      <vt:lpstr>Definición y alcance</vt:lpstr>
      <vt:lpstr>Productos y Entregables</vt:lpstr>
      <vt:lpstr>Matriz de Actividades vs Requisitos Funcionales del CUN1</vt:lpstr>
      <vt:lpstr>Matriz de Actividades vs Requisitos Funcionales del CUN2</vt:lpstr>
      <vt:lpstr>Matriz de Actividades vs Requisitos Funcionales del CUN3</vt:lpstr>
      <vt:lpstr>Diagrama de Actividades del CUN2</vt:lpstr>
      <vt:lpstr>Presentación de PowerPoint</vt:lpstr>
      <vt:lpstr>Matriz de Actividades vs Requisitos Funcionales del CUN2 Mejorado</vt:lpstr>
      <vt:lpstr>Diagrama de Actividades del CUN2 Mejorado</vt:lpstr>
      <vt:lpstr>Diagrama Entidad Relación</vt:lpstr>
      <vt:lpstr>Modelo de Analisis</vt:lpstr>
      <vt:lpstr>Arquitectura de Analisis</vt:lpstr>
      <vt:lpstr>Diagrama General de Casos de Uso</vt:lpstr>
      <vt:lpstr>Diagrama de Casos de Uso según Analisis</vt:lpstr>
      <vt:lpstr>Especificacion de Caso de Uso de Crear Convocatoria</vt:lpstr>
      <vt:lpstr>Presentación de PowerPoint</vt:lpstr>
      <vt:lpstr>Presentación de PowerPoint</vt:lpstr>
      <vt:lpstr>Presentación de PowerPoint</vt:lpstr>
      <vt:lpstr>Presentación de PowerPoint</vt:lpstr>
      <vt:lpstr>Diagrama de Clases del CU Crear Convocatoria</vt:lpstr>
      <vt:lpstr>Diagrama de Comunicaión del CU Crear Convocatoria</vt:lpstr>
      <vt:lpstr>Especificacion de Caso de Uso de Registrarse en una Convocatoria</vt:lpstr>
      <vt:lpstr>Presentación de PowerPoint</vt:lpstr>
      <vt:lpstr>Presentación de PowerPoint</vt:lpstr>
      <vt:lpstr>Presentación de PowerPoint</vt:lpstr>
      <vt:lpstr>Presentación de PowerPoint</vt:lpstr>
      <vt:lpstr>Diagrama de Clases del CU Registrarse a una Convocatoria</vt:lpstr>
      <vt:lpstr>Diagrama de comunicación del Caso de Uso Registrase a una Convocatoria</vt:lpstr>
      <vt:lpstr>Especificación de Caso de Uso Calificar CV's</vt:lpstr>
      <vt:lpstr>Presentación de PowerPoint</vt:lpstr>
      <vt:lpstr>Presentación de PowerPoint</vt:lpstr>
      <vt:lpstr>Presentación de PowerPoint</vt:lpstr>
      <vt:lpstr>Diagrama de Clases del Caso de Uso Calificar CV's</vt:lpstr>
      <vt:lpstr>Diagrama de Comunicación del Caso de Uso Calificar CV's</vt:lpstr>
      <vt:lpstr>Especificación de Caso de Uso Calificar Pruebas de Conocimiento </vt:lpstr>
      <vt:lpstr>Presentación de PowerPoint</vt:lpstr>
      <vt:lpstr>Presentación de PowerPoint</vt:lpstr>
      <vt:lpstr>Presentación de PowerPoint</vt:lpstr>
      <vt:lpstr>Presentación de PowerPoint</vt:lpstr>
      <vt:lpstr>Diagrama de Clases del Caso de Uso Calificar Pruebas de Conocimiento</vt:lpstr>
      <vt:lpstr>Diagrama de Comunicación del Caso de Uso Calificar Pruebas de Conocimiento</vt:lpstr>
      <vt:lpstr>Modelo de Diseño</vt:lpstr>
      <vt:lpstr>Diagrama de Capas</vt:lpstr>
      <vt:lpstr>Diagrama de Clases de Diseño del Caso de Uso Crear Convocatoria</vt:lpstr>
      <vt:lpstr>Diagrama de Secuencia del Caso de Uso Crear Convocatoria</vt:lpstr>
      <vt:lpstr>Diagrama de clases de Diseño del Caso de Uso Registrarse  a una Convocatoria</vt:lpstr>
      <vt:lpstr>Diagrama de Secuencia del Caso de Uso Registrarse a una Convocatoria</vt:lpstr>
      <vt:lpstr>Diagrama de clases de Diseño del Caso de Uso Calificar CV´s </vt:lpstr>
      <vt:lpstr>Diagrama de Secuencia del Caso de Uso Calificar CV's</vt:lpstr>
      <vt:lpstr>Diagrama de clases de Diseño del Caso de Uso Calificar Pruebas de Conocimiento</vt:lpstr>
      <vt:lpstr>Diagrama de Secuencia del Caso de Uso Calificar Pruebas de Conocimiento</vt:lpstr>
      <vt:lpstr>Concluciones</vt:lpstr>
      <vt:lpstr>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Diseño de Sistemas II</dc:title>
  <dc:creator>i202010220 (Briceño Rosas,Andres Alberto)</dc:creator>
  <cp:lastModifiedBy>i202010220 (Briceño Rosas,Andres Alberto)</cp:lastModifiedBy>
  <cp:revision>17</cp:revision>
  <dcterms:created xsi:type="dcterms:W3CDTF">2022-11-25T04:55:42Z</dcterms:created>
  <dcterms:modified xsi:type="dcterms:W3CDTF">2022-12-07T05:27:28Z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